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8"/>
  </p:notesMasterIdLst>
  <p:sldIdLst>
    <p:sldId id="270" r:id="rId5"/>
    <p:sldId id="271" r:id="rId6"/>
    <p:sldId id="272" r:id="rId7"/>
    <p:sldId id="273" r:id="rId8"/>
    <p:sldId id="274" r:id="rId9"/>
    <p:sldId id="275" r:id="rId10"/>
    <p:sldId id="277" r:id="rId11"/>
    <p:sldId id="256" r:id="rId12"/>
    <p:sldId id="257" r:id="rId13"/>
    <p:sldId id="258" r:id="rId14"/>
    <p:sldId id="259" r:id="rId15"/>
    <p:sldId id="279" r:id="rId16"/>
    <p:sldId id="281" r:id="rId17"/>
    <p:sldId id="283" r:id="rId18"/>
    <p:sldId id="260" r:id="rId19"/>
    <p:sldId id="261" r:id="rId20"/>
    <p:sldId id="262" r:id="rId21"/>
    <p:sldId id="263" r:id="rId22"/>
    <p:sldId id="267" r:id="rId23"/>
    <p:sldId id="268" r:id="rId24"/>
    <p:sldId id="269" r:id="rId25"/>
    <p:sldId id="284" r:id="rId26"/>
    <p:sldId id="285" r:id="rId27"/>
  </p:sldIdLst>
  <p:sldSz cx="12192000" cy="6858000"/>
  <p:notesSz cx="6858000" cy="9144000"/>
  <p:custDataLst>
    <p:tags r:id="rId2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1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852CC-73F3-491A-BB38-051C2ACFEFB3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7110F-4BAF-478A-BBCA-8DD298CCA4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4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7110F-4BAF-478A-BBCA-8DD298CCA41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68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45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19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71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6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8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00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37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01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22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0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5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10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41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42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5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9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18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41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7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13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0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574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18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00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00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79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92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6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51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2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962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57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71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69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88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8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45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31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37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7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5E84-F997-44EB-9424-D8C845B905A7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2E69-51D0-4AE2-8EA1-A273430A65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26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5E84-F997-44EB-9424-D8C845B905A7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62E69-51D0-4AE2-8EA1-A273430A65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46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6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1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5E84-F997-44EB-9424-D8C845B905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27/08/2024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62E69-51D0-4AE2-8EA1-A273430A65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5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94360" y="1057180"/>
            <a:ext cx="10858500" cy="3743420"/>
          </a:xfrm>
        </p:spPr>
        <p:txBody>
          <a:bodyPr>
            <a:normAutofit/>
          </a:bodyPr>
          <a:lstStyle/>
          <a:p>
            <a:r>
              <a:rPr lang="ar-DZ" sz="31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جامعة المسيلة </a:t>
            </a:r>
            <a:br>
              <a:rPr lang="ar-DZ" sz="31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DZ" sz="31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كلية العلوم الانسانية والاجتماعية </a:t>
            </a:r>
            <a:br>
              <a:rPr lang="ar-DZ" sz="31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DZ" sz="31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DZ" sz="31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DZ" sz="40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مدونة الشعب والتخصصات التابعة لميدان العلوم الانسانية والاجتماعية </a:t>
            </a:r>
            <a:r>
              <a:rPr lang="ar-DZ" sz="31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DZ" sz="31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DZ" sz="31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DZ" sz="31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DZ" sz="31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DZ" sz="31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fr-FR" sz="2800" b="1" dirty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Image 17" descr="C:\Users\rabeh\AppData\Local\Temp\Rar$DI00.406\logo-final-umbm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723" y="1182233"/>
            <a:ext cx="82804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" descr="قد تكون صورة لـ ‏نص مفاده '‏وم العلوم الع كلية والإجتماعية الإنسانية FACULTY OF HUMANITIES AND SOCIAL SCIENCES‏'‏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6110" y="1341255"/>
            <a:ext cx="965835" cy="9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15"/>
          <p:cNvSpPr/>
          <p:nvPr/>
        </p:nvSpPr>
        <p:spPr>
          <a:xfrm>
            <a:off x="4229374" y="309282"/>
            <a:ext cx="4343770" cy="79126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9FF8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شعبة </a:t>
            </a:r>
            <a:r>
              <a:rPr lang="ar-DZ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السكان</a:t>
            </a:r>
            <a:endParaRPr lang="fr-FR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7240250" y="1244184"/>
            <a:ext cx="1484026" cy="584616"/>
          </a:xfrm>
          <a:prstGeom prst="straightConnector1">
            <a:avLst/>
          </a:prstGeom>
          <a:ln w="920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4229374" y="1244184"/>
            <a:ext cx="1429872" cy="734245"/>
          </a:xfrm>
          <a:prstGeom prst="straightConnector1">
            <a:avLst/>
          </a:prstGeom>
          <a:ln w="920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/>
          <p:nvPr/>
        </p:nvGrpSpPr>
        <p:grpSpPr>
          <a:xfrm>
            <a:off x="499955" y="2263110"/>
            <a:ext cx="5153891" cy="2900562"/>
            <a:chOff x="4724400" y="1685925"/>
            <a:chExt cx="3475038" cy="3952875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472440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 rot="10800000">
              <a:off x="718343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>
              <a:off x="4865688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just" rtl="1"/>
              <a:endParaRPr lang="en-US" altLang="fr-FR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114073" y="3485995"/>
            <a:ext cx="4628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 السكان والصحة</a:t>
            </a:r>
            <a:endParaRPr lang="ar-DZ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en-US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ltGray">
          <a:xfrm>
            <a:off x="7683005" y="3155761"/>
            <a:ext cx="3349597" cy="144840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السكان</a:t>
            </a:r>
          </a:p>
          <a:p>
            <a:pPr algn="ctr"/>
            <a:r>
              <a:rPr lang="ar-DZ" sz="3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(الديموغرافيا)</a:t>
            </a:r>
            <a:endParaRPr lang="en-US" sz="3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Flowchart: Terminator 5"/>
          <p:cNvSpPr>
            <a:spLocks/>
          </p:cNvSpPr>
          <p:nvPr/>
        </p:nvSpPr>
        <p:spPr>
          <a:xfrm>
            <a:off x="2006803" y="1496996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 smtClean="0">
                <a:solidFill>
                  <a:schemeClr val="tx1"/>
                </a:solidFill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2" name="Flowchart: Terminator 5"/>
          <p:cNvSpPr>
            <a:spLocks/>
          </p:cNvSpPr>
          <p:nvPr/>
        </p:nvSpPr>
        <p:spPr>
          <a:xfrm>
            <a:off x="8679917" y="1910660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 smtClean="0">
                <a:solidFill>
                  <a:schemeClr val="tx1"/>
                </a:solidFill>
              </a:rPr>
              <a:t>  </a:t>
            </a:r>
            <a:r>
              <a:rPr lang="ar-DZ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ليسانس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6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15"/>
          <p:cNvSpPr/>
          <p:nvPr/>
        </p:nvSpPr>
        <p:spPr>
          <a:xfrm>
            <a:off x="4229374" y="251941"/>
            <a:ext cx="4343770" cy="8486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شعبة </a:t>
            </a:r>
            <a:r>
              <a:rPr lang="ar-DZ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الأنثروبولوجيا</a:t>
            </a:r>
            <a:endParaRPr lang="fr-FR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7240250" y="1244184"/>
            <a:ext cx="1332894" cy="877879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4229374" y="1244184"/>
            <a:ext cx="1429872" cy="734245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/>
          <p:nvPr/>
        </p:nvGrpSpPr>
        <p:grpSpPr>
          <a:xfrm>
            <a:off x="365760" y="2122063"/>
            <a:ext cx="5153891" cy="4528119"/>
            <a:chOff x="4724400" y="1685925"/>
            <a:chExt cx="3475038" cy="3952875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472440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 rot="10800000">
              <a:off x="718343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>
              <a:off x="4865688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just" rtl="1"/>
              <a:endParaRPr lang="en-US" altLang="fr-FR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518061" y="2673179"/>
            <a:ext cx="46283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أنثروبولوجيا اجتماعية وثقافية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انثروبولوجيا مدنية 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انثروبولوجيا عامة 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انثروبولوجيا حضارية 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انثروبولوجيا الصحة</a:t>
            </a:r>
            <a:endParaRPr lang="ar-DZ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en-US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ltGray">
          <a:xfrm>
            <a:off x="7456585" y="3035667"/>
            <a:ext cx="3710930" cy="181421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أنثروبولوجيا عامة</a:t>
            </a:r>
            <a:endParaRPr lang="en-US" sz="3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Flowchart: Terminator 5"/>
          <p:cNvSpPr>
            <a:spLocks/>
          </p:cNvSpPr>
          <p:nvPr/>
        </p:nvSpPr>
        <p:spPr>
          <a:xfrm>
            <a:off x="1780302" y="1423578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</a:t>
            </a:r>
            <a:r>
              <a:rPr lang="ar-DZ" sz="4000" dirty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2" name="Flowchart: Terminator 5"/>
          <p:cNvSpPr>
            <a:spLocks/>
          </p:cNvSpPr>
          <p:nvPr/>
        </p:nvSpPr>
        <p:spPr>
          <a:xfrm>
            <a:off x="8605820" y="2033190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ليسانس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15"/>
          <p:cNvSpPr/>
          <p:nvPr/>
        </p:nvSpPr>
        <p:spPr>
          <a:xfrm>
            <a:off x="4229374" y="251941"/>
            <a:ext cx="4343770" cy="84860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شعبة </a:t>
            </a:r>
            <a:r>
              <a:rPr lang="ar-DZ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النفس</a:t>
            </a:r>
            <a:endParaRPr lang="fr-FR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7240250" y="1244184"/>
            <a:ext cx="1332894" cy="877879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3884176" y="1244184"/>
            <a:ext cx="1775070" cy="438939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/>
          <p:nvPr/>
        </p:nvGrpSpPr>
        <p:grpSpPr>
          <a:xfrm>
            <a:off x="365760" y="2122063"/>
            <a:ext cx="5153891" cy="4528119"/>
            <a:chOff x="4724400" y="1685925"/>
            <a:chExt cx="3475038" cy="3952875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472440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 rot="10800000">
              <a:off x="718343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>
              <a:off x="4865688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just" rtl="1"/>
              <a:endParaRPr lang="en-US" altLang="fr-FR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580441" y="2315907"/>
            <a:ext cx="462835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النفس العيادي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النفس العمل والتنظيم وتسيير الموارد البشرية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النفس المدرسي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النفس الصحة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النفس الاجتماعي</a:t>
            </a: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en-US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ltGray">
          <a:xfrm>
            <a:off x="7316538" y="2153430"/>
            <a:ext cx="3850975" cy="108662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2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النفس العيادي</a:t>
            </a:r>
            <a:endParaRPr lang="en-US" sz="2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Flowchart: Terminator 5"/>
          <p:cNvSpPr>
            <a:spLocks/>
          </p:cNvSpPr>
          <p:nvPr/>
        </p:nvSpPr>
        <p:spPr>
          <a:xfrm>
            <a:off x="1780302" y="1271174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</a:t>
            </a:r>
            <a:r>
              <a:rPr lang="ar-DZ" sz="4000" dirty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ltGray">
          <a:xfrm>
            <a:off x="7360171" y="3364905"/>
            <a:ext cx="3949135" cy="108662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2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النفس المدرسي</a:t>
            </a:r>
            <a:endParaRPr lang="en-US" sz="2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ltGray">
          <a:xfrm>
            <a:off x="7399489" y="4523740"/>
            <a:ext cx="3949135" cy="108662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2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النفس العمل والتنظيم</a:t>
            </a:r>
            <a:endParaRPr lang="en-US" sz="2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ltGray">
          <a:xfrm>
            <a:off x="7422630" y="5708398"/>
            <a:ext cx="3949135" cy="108662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2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النفس الاجتماعي</a:t>
            </a:r>
            <a:endParaRPr lang="en-US" sz="2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Flowchart: Terminator 5"/>
          <p:cNvSpPr>
            <a:spLocks/>
          </p:cNvSpPr>
          <p:nvPr/>
        </p:nvSpPr>
        <p:spPr>
          <a:xfrm>
            <a:off x="8660250" y="1194968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ليسانس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1" grpId="0" animBg="1"/>
      <p:bldP spid="12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15"/>
          <p:cNvSpPr/>
          <p:nvPr/>
        </p:nvSpPr>
        <p:spPr>
          <a:xfrm>
            <a:off x="4229374" y="251941"/>
            <a:ext cx="4343770" cy="8486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شعبة </a:t>
            </a:r>
            <a:r>
              <a:rPr lang="ar-DZ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علوم التربية</a:t>
            </a:r>
            <a:endParaRPr lang="fr-FR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7240250" y="1244184"/>
            <a:ext cx="1332894" cy="877879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4229374" y="1244184"/>
            <a:ext cx="1429872" cy="734245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/>
          <p:nvPr/>
        </p:nvGrpSpPr>
        <p:grpSpPr>
          <a:xfrm>
            <a:off x="365760" y="2122063"/>
            <a:ext cx="5153891" cy="4528119"/>
            <a:chOff x="4724400" y="1685925"/>
            <a:chExt cx="3475038" cy="3952875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472440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 rot="10800000">
              <a:off x="718343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>
              <a:off x="4865688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just" rtl="1"/>
              <a:endParaRPr lang="en-US" altLang="fr-FR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580441" y="2784005"/>
            <a:ext cx="46283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الارشاد والتوجيه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القياس النفسي والتقويم التربوي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التربية الخاصة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الأنظمة التعليمية والمناهج الدراسية</a:t>
            </a: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en-US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ltGray">
          <a:xfrm>
            <a:off x="7316538" y="2153430"/>
            <a:ext cx="3850975" cy="108662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ارشاد وتوجيه</a:t>
            </a:r>
            <a:endParaRPr lang="en-US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Flowchart: Terminator 5"/>
          <p:cNvSpPr>
            <a:spLocks/>
          </p:cNvSpPr>
          <p:nvPr/>
        </p:nvSpPr>
        <p:spPr>
          <a:xfrm>
            <a:off x="1780302" y="1184086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</a:t>
            </a:r>
            <a:r>
              <a:rPr lang="ar-DZ" sz="4000" dirty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ltGray">
          <a:xfrm>
            <a:off x="7360171" y="3364905"/>
            <a:ext cx="3949135" cy="108662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تربية خاصة</a:t>
            </a:r>
            <a:endParaRPr lang="en-US" sz="3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ltGray">
          <a:xfrm>
            <a:off x="7324622" y="4576380"/>
            <a:ext cx="3949135" cy="108662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4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النفس التربوي</a:t>
            </a:r>
            <a:endParaRPr lang="en-US" sz="34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Flowchart: Terminator 5"/>
          <p:cNvSpPr>
            <a:spLocks/>
          </p:cNvSpPr>
          <p:nvPr/>
        </p:nvSpPr>
        <p:spPr>
          <a:xfrm>
            <a:off x="8638478" y="1216740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ليسانس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7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1" grpId="0" animBg="1"/>
      <p:bldP spid="12" grpId="0" animBg="1"/>
      <p:bldP spid="20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15"/>
          <p:cNvSpPr/>
          <p:nvPr/>
        </p:nvSpPr>
        <p:spPr>
          <a:xfrm>
            <a:off x="4229374" y="251941"/>
            <a:ext cx="4343770" cy="8486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شعبة </a:t>
            </a:r>
            <a:r>
              <a:rPr lang="ar-DZ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الارطوفونيا</a:t>
            </a:r>
            <a:endParaRPr lang="fr-FR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6864697" y="1163414"/>
            <a:ext cx="1413893" cy="610469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4229374" y="1244184"/>
            <a:ext cx="1429872" cy="734245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/>
          <p:nvPr/>
        </p:nvGrpSpPr>
        <p:grpSpPr>
          <a:xfrm>
            <a:off x="365760" y="2122063"/>
            <a:ext cx="5153891" cy="4528119"/>
            <a:chOff x="4724400" y="1685925"/>
            <a:chExt cx="3475038" cy="3952875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472440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 rot="10800000">
              <a:off x="718343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>
              <a:off x="4865688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just" rtl="1"/>
              <a:endParaRPr lang="en-US" altLang="fr-FR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580441" y="2315907"/>
            <a:ext cx="46283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أمراض اللغة والتواصل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الإعاقة  السمعية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الاعصاب اللغوي العيادي</a:t>
            </a: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en-US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Flowchart: Terminator 5"/>
          <p:cNvSpPr>
            <a:spLocks/>
          </p:cNvSpPr>
          <p:nvPr/>
        </p:nvSpPr>
        <p:spPr>
          <a:xfrm>
            <a:off x="1780302" y="1423578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</a:t>
            </a:r>
            <a:r>
              <a:rPr lang="ar-DZ" sz="4000" dirty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ltGray">
          <a:xfrm>
            <a:off x="7215091" y="3343381"/>
            <a:ext cx="3949135" cy="108662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200" b="1" dirty="0" err="1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أرطوفونيا</a:t>
            </a:r>
            <a:endParaRPr lang="en-US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Flowchart: Terminator 5"/>
          <p:cNvSpPr>
            <a:spLocks/>
          </p:cNvSpPr>
          <p:nvPr/>
        </p:nvSpPr>
        <p:spPr>
          <a:xfrm>
            <a:off x="8137722" y="1793698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ليسانس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9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1" grpId="0" animBg="1"/>
      <p:bldP spid="12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15"/>
          <p:cNvSpPr/>
          <p:nvPr/>
        </p:nvSpPr>
        <p:spPr>
          <a:xfrm>
            <a:off x="4229374" y="251941"/>
            <a:ext cx="4343770" cy="84860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030A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شعبة </a:t>
            </a:r>
            <a:r>
              <a:rPr lang="ar-DZ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علوم الاعلام والاتصال</a:t>
            </a:r>
            <a:endParaRPr lang="fr-FR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7240250" y="1244184"/>
            <a:ext cx="1332894" cy="877879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4229374" y="1244184"/>
            <a:ext cx="1429872" cy="734245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/>
          <p:nvPr/>
        </p:nvGrpSpPr>
        <p:grpSpPr>
          <a:xfrm>
            <a:off x="365760" y="2122063"/>
            <a:ext cx="5153891" cy="4528119"/>
            <a:chOff x="4724400" y="1685925"/>
            <a:chExt cx="3475038" cy="3952875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472440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 rot="10800000">
              <a:off x="718343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>
              <a:off x="4865688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just" rtl="1"/>
              <a:endParaRPr lang="en-US" altLang="fr-FR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580441" y="2784005"/>
            <a:ext cx="46283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الاتصال والعلاقات العامة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الاتصال الجماهيري والوسائط الجديدة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الاتصال التنظيمي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الصحافة  المطبوعة والالكترونية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السمعي البصري</a:t>
            </a:r>
            <a:endParaRPr lang="ar-DZ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en-US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ltGray">
          <a:xfrm>
            <a:off x="8424471" y="3035667"/>
            <a:ext cx="2743043" cy="108662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اتصال</a:t>
            </a:r>
            <a:endParaRPr lang="en-US" sz="3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Flowchart: Terminator 5"/>
          <p:cNvSpPr>
            <a:spLocks/>
          </p:cNvSpPr>
          <p:nvPr/>
        </p:nvSpPr>
        <p:spPr>
          <a:xfrm>
            <a:off x="1780302" y="1423578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</a:t>
            </a:r>
            <a:r>
              <a:rPr lang="ar-DZ" sz="4000" dirty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ltGray">
          <a:xfrm>
            <a:off x="8424471" y="4239670"/>
            <a:ext cx="2743043" cy="108662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إعلام</a:t>
            </a:r>
            <a:endParaRPr lang="en-US" sz="3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Flowchart: Terminator 5"/>
          <p:cNvSpPr>
            <a:spLocks/>
          </p:cNvSpPr>
          <p:nvPr/>
        </p:nvSpPr>
        <p:spPr>
          <a:xfrm>
            <a:off x="8725566" y="1575978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ليسانس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1" grpId="0" animBg="1"/>
      <p:bldP spid="12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15"/>
          <p:cNvSpPr/>
          <p:nvPr/>
        </p:nvSpPr>
        <p:spPr>
          <a:xfrm>
            <a:off x="4229374" y="251941"/>
            <a:ext cx="4343770" cy="84860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030A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شعبة </a:t>
            </a:r>
            <a:r>
              <a:rPr lang="ar-DZ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التاريخ</a:t>
            </a:r>
            <a:endParaRPr lang="fr-FR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7240250" y="1244184"/>
            <a:ext cx="1332894" cy="877879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4229374" y="1244184"/>
            <a:ext cx="1429872" cy="734245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/>
          <p:nvPr/>
        </p:nvGrpSpPr>
        <p:grpSpPr>
          <a:xfrm>
            <a:off x="365760" y="2122063"/>
            <a:ext cx="5153891" cy="4968285"/>
            <a:chOff x="4724400" y="1685925"/>
            <a:chExt cx="3475038" cy="3952875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472440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 rot="10800000">
              <a:off x="718343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>
              <a:off x="4865688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just" rtl="1"/>
              <a:endParaRPr lang="en-US" altLang="fr-FR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526898" y="2276738"/>
            <a:ext cx="46283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تاريخ الجزائر الحديث </a:t>
            </a:r>
            <a:r>
              <a:rPr lang="ar-DZ" altLang="fr-FR" sz="20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(1519-1830)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تاريخ الوطن العربي المعاصر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تاريخ الغرب الإسلامي في العصر الوسيط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تاريخ المشرق الإسلامي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تاريخ الحركة الوطنية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تاريخ الثورة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تاريخ وحضارة المغرب القديم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تاريخ افريقيا جنوب الصحراء</a:t>
            </a: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en-US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ltGray">
          <a:xfrm>
            <a:off x="7456585" y="3035667"/>
            <a:ext cx="3710930" cy="181421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تاريخ عام</a:t>
            </a:r>
            <a:endParaRPr lang="en-US" sz="3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Flowchart: Terminator 5"/>
          <p:cNvSpPr>
            <a:spLocks/>
          </p:cNvSpPr>
          <p:nvPr/>
        </p:nvSpPr>
        <p:spPr>
          <a:xfrm>
            <a:off x="1780302" y="1423578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</a:t>
            </a:r>
            <a:r>
              <a:rPr lang="ar-DZ" sz="4000" dirty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2" name="Flowchart: Terminator 5"/>
          <p:cNvSpPr>
            <a:spLocks/>
          </p:cNvSpPr>
          <p:nvPr/>
        </p:nvSpPr>
        <p:spPr>
          <a:xfrm>
            <a:off x="8377214" y="2109392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ليسانس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15"/>
          <p:cNvSpPr/>
          <p:nvPr/>
        </p:nvSpPr>
        <p:spPr>
          <a:xfrm>
            <a:off x="4229374" y="251941"/>
            <a:ext cx="4343770" cy="84860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030A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شعبة </a:t>
            </a:r>
            <a:r>
              <a:rPr lang="ar-DZ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المكتبات</a:t>
            </a:r>
            <a:endParaRPr lang="fr-FR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7240250" y="1244184"/>
            <a:ext cx="1332894" cy="877879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4229374" y="1244184"/>
            <a:ext cx="1429872" cy="734245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/>
          <p:nvPr/>
        </p:nvGrpSpPr>
        <p:grpSpPr>
          <a:xfrm>
            <a:off x="365760" y="2122063"/>
            <a:ext cx="5153891" cy="4308717"/>
            <a:chOff x="4724400" y="1685925"/>
            <a:chExt cx="3475038" cy="3952875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472440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 rot="10800000">
              <a:off x="718343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>
              <a:off x="4865688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just" rtl="1"/>
              <a:endParaRPr lang="en-US" altLang="fr-FR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418730" y="3028331"/>
            <a:ext cx="46283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تقنيات أرشيفية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مكتبات ومراكز التوثيق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تسيير ومعالجة المعلومات</a:t>
            </a: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en-US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ltGray">
          <a:xfrm>
            <a:off x="6985417" y="3035667"/>
            <a:ext cx="4182098" cy="11615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الأرشيف</a:t>
            </a:r>
            <a:endParaRPr lang="en-US" sz="3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Flowchart: Terminator 5"/>
          <p:cNvSpPr>
            <a:spLocks/>
          </p:cNvSpPr>
          <p:nvPr/>
        </p:nvSpPr>
        <p:spPr>
          <a:xfrm>
            <a:off x="1780302" y="1423578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</a:t>
            </a:r>
            <a:r>
              <a:rPr lang="ar-DZ" sz="4000" dirty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ltGray">
          <a:xfrm>
            <a:off x="6850505" y="4476194"/>
            <a:ext cx="4317009" cy="11615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مكتبات ومراكز التوثيق</a:t>
            </a:r>
            <a:endParaRPr lang="en-US" sz="3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Flowchart: Terminator 5"/>
          <p:cNvSpPr>
            <a:spLocks/>
          </p:cNvSpPr>
          <p:nvPr/>
        </p:nvSpPr>
        <p:spPr>
          <a:xfrm>
            <a:off x="8268354" y="2109392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ليسانس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1" grpId="0" animBg="1"/>
      <p:bldP spid="12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15"/>
          <p:cNvSpPr/>
          <p:nvPr/>
        </p:nvSpPr>
        <p:spPr>
          <a:xfrm>
            <a:off x="4229374" y="251941"/>
            <a:ext cx="4343770" cy="84860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030A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شعبة </a:t>
            </a:r>
            <a:r>
              <a:rPr lang="ar-DZ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الاثار</a:t>
            </a:r>
            <a:endParaRPr lang="fr-FR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7240250" y="1244184"/>
            <a:ext cx="1511864" cy="937049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3884176" y="1244184"/>
            <a:ext cx="1775070" cy="876094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/>
          <p:nvPr/>
        </p:nvGrpSpPr>
        <p:grpSpPr>
          <a:xfrm>
            <a:off x="365760" y="2524846"/>
            <a:ext cx="5153891" cy="3799052"/>
            <a:chOff x="4724400" y="1685925"/>
            <a:chExt cx="3475038" cy="3952875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472440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 rot="10800000">
              <a:off x="718343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>
              <a:off x="4865688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just" rtl="1"/>
              <a:endParaRPr lang="en-US" altLang="fr-FR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-21974" y="2880968"/>
            <a:ext cx="46283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آثار إسلامية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آثار قديمة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آثار ما قبل التاريخ</a:t>
            </a:r>
            <a:r>
              <a:rPr lang="fr-FR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القديم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صيانة وترميم</a:t>
            </a: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en-US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ltGray">
          <a:xfrm>
            <a:off x="7620733" y="3028331"/>
            <a:ext cx="4272039" cy="1573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آثار عامة</a:t>
            </a:r>
            <a:endParaRPr lang="en-US" sz="3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Flowchart: Terminator 5"/>
          <p:cNvSpPr>
            <a:spLocks/>
          </p:cNvSpPr>
          <p:nvPr/>
        </p:nvSpPr>
        <p:spPr>
          <a:xfrm>
            <a:off x="1780302" y="1750158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</a:t>
            </a:r>
            <a:r>
              <a:rPr lang="ar-DZ" sz="4000" dirty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2" name="Flowchart: Terminator 5"/>
          <p:cNvSpPr>
            <a:spLocks/>
          </p:cNvSpPr>
          <p:nvPr/>
        </p:nvSpPr>
        <p:spPr>
          <a:xfrm>
            <a:off x="8605820" y="2120278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</a:t>
            </a:r>
            <a:r>
              <a:rPr lang="ar-DZ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ليسانس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15"/>
          <p:cNvSpPr/>
          <p:nvPr/>
        </p:nvSpPr>
        <p:spPr>
          <a:xfrm>
            <a:off x="4229374" y="251941"/>
            <a:ext cx="4343770" cy="84860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030A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شعبة </a:t>
            </a:r>
            <a:r>
              <a:rPr lang="ar-DZ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الشريعة</a:t>
            </a:r>
            <a:endParaRPr lang="fr-FR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كسهم مستقيم 8"/>
          <p:cNvCxnSpPr>
            <a:endCxn id="21" idx="1"/>
          </p:cNvCxnSpPr>
          <p:nvPr/>
        </p:nvCxnSpPr>
        <p:spPr>
          <a:xfrm>
            <a:off x="6707563" y="1324466"/>
            <a:ext cx="1724081" cy="345122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endCxn id="11" idx="3"/>
          </p:cNvCxnSpPr>
          <p:nvPr/>
        </p:nvCxnSpPr>
        <p:spPr>
          <a:xfrm flipH="1">
            <a:off x="3884176" y="1244184"/>
            <a:ext cx="1775070" cy="610470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/>
          <p:nvPr/>
        </p:nvGrpSpPr>
        <p:grpSpPr>
          <a:xfrm>
            <a:off x="365760" y="2122063"/>
            <a:ext cx="5153891" cy="4528119"/>
            <a:chOff x="4724400" y="1685925"/>
            <a:chExt cx="3475038" cy="3952875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472440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 rot="10800000">
              <a:off x="718343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>
              <a:off x="4865688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just" rtl="1"/>
              <a:endParaRPr lang="en-US" altLang="fr-FR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580441" y="2784005"/>
            <a:ext cx="46283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الشريعة والقانون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الفقه المقارن وأصوله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معاملات مالية معاصرة</a:t>
            </a: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en-US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ltGray">
          <a:xfrm>
            <a:off x="7794885" y="2153430"/>
            <a:ext cx="3698156" cy="92803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الشريعة والقانون</a:t>
            </a:r>
            <a:endParaRPr lang="en-US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Flowchart: Terminator 5"/>
          <p:cNvSpPr>
            <a:spLocks/>
          </p:cNvSpPr>
          <p:nvPr/>
        </p:nvSpPr>
        <p:spPr>
          <a:xfrm>
            <a:off x="1780302" y="1423578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</a:t>
            </a:r>
            <a:r>
              <a:rPr lang="ar-DZ" sz="4000" dirty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ltGray">
          <a:xfrm>
            <a:off x="7794885" y="3206310"/>
            <a:ext cx="3698155" cy="92803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الفقه وأصوله</a:t>
            </a:r>
            <a:endParaRPr lang="en-US" sz="3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ltGray">
          <a:xfrm>
            <a:off x="7879258" y="4259190"/>
            <a:ext cx="3613783" cy="8950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4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معاملات مالية معاصرة</a:t>
            </a:r>
            <a:endParaRPr lang="en-US" sz="34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ltGray">
          <a:xfrm>
            <a:off x="7906697" y="5326298"/>
            <a:ext cx="3613783" cy="8950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4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اقتصاد اسلامي</a:t>
            </a:r>
            <a:endParaRPr lang="en-US" sz="34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Flowchart: Terminator 5"/>
          <p:cNvSpPr>
            <a:spLocks/>
          </p:cNvSpPr>
          <p:nvPr/>
        </p:nvSpPr>
        <p:spPr>
          <a:xfrm>
            <a:off x="8431644" y="1238512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ليسانس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1" grpId="0" animBg="1"/>
      <p:bldP spid="12" grpId="0" animBg="1"/>
      <p:bldP spid="20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2000" b="-1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514413" y="4217809"/>
            <a:ext cx="3371050" cy="213802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ar-DZ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755442" y="4298173"/>
            <a:ext cx="288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3600" b="1" dirty="0" smtClean="0">
                <a:solidFill>
                  <a:schemeClr val="bg1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الجذع المشترك علوم إنسانية</a:t>
            </a:r>
          </a:p>
          <a:p>
            <a:pPr algn="just" rtl="1"/>
            <a:endParaRPr lang="ar-DZ" sz="3600" b="1" dirty="0">
              <a:solidFill>
                <a:schemeClr val="bg1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724400" y="4217809"/>
            <a:ext cx="3371050" cy="213802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ar-DZ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65429" y="4407033"/>
            <a:ext cx="288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3600" b="1" dirty="0">
                <a:solidFill>
                  <a:schemeClr val="bg1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الجذع المشترك علوم اجتماعية</a:t>
            </a:r>
          </a:p>
          <a:p>
            <a:pPr algn="ctr" rtl="1"/>
            <a:endParaRPr lang="ar-DZ" sz="3600" b="1" dirty="0">
              <a:solidFill>
                <a:schemeClr val="bg1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023354" y="4217809"/>
            <a:ext cx="3371050" cy="213802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ar-DZ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64383" y="4385261"/>
            <a:ext cx="288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3600" b="1" dirty="0">
                <a:solidFill>
                  <a:schemeClr val="bg1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الجذع المشترك علوم إسلامية</a:t>
            </a:r>
          </a:p>
          <a:p>
            <a:pPr algn="just" rtl="1"/>
            <a:endParaRPr lang="ar-DZ" sz="3600" b="1" dirty="0">
              <a:solidFill>
                <a:prstClr val="black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0" name="Round Diagonal Corner Rectangle 15"/>
          <p:cNvSpPr/>
          <p:nvPr/>
        </p:nvSpPr>
        <p:spPr>
          <a:xfrm>
            <a:off x="3177916" y="692112"/>
            <a:ext cx="6103048" cy="125660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20202"/>
          </a:solidFill>
          <a:ln w="63500">
            <a:solidFill>
              <a:srgbClr val="C00000"/>
            </a:solidFill>
          </a:ln>
          <a:scene3d>
            <a:camera prst="orthographicFront"/>
            <a:lightRig rig="glow" dir="t"/>
          </a:scene3d>
          <a:sp3d prstMaterial="metal"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ميدان العلوم الإنسانية والاجتماعية</a:t>
            </a:r>
            <a:endParaRPr lang="fr-FR" sz="3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7854421" y="2498649"/>
            <a:ext cx="1426543" cy="754217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6154489" y="2402069"/>
            <a:ext cx="13360" cy="1314143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3177916" y="2464525"/>
            <a:ext cx="1384473" cy="979352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50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15"/>
          <p:cNvSpPr/>
          <p:nvPr/>
        </p:nvSpPr>
        <p:spPr>
          <a:xfrm>
            <a:off x="4229374" y="251941"/>
            <a:ext cx="4343770" cy="84860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030A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شعبة </a:t>
            </a:r>
            <a:r>
              <a:rPr lang="ar-DZ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أصول الدين</a:t>
            </a:r>
            <a:endParaRPr lang="fr-FR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7240250" y="1244184"/>
            <a:ext cx="1376456" cy="610469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4229374" y="1244184"/>
            <a:ext cx="1429872" cy="734245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/>
          <p:nvPr/>
        </p:nvGrpSpPr>
        <p:grpSpPr>
          <a:xfrm>
            <a:off x="365760" y="2122063"/>
            <a:ext cx="5153891" cy="4528119"/>
            <a:chOff x="4724400" y="1685925"/>
            <a:chExt cx="3475038" cy="3952875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472440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 rot="10800000">
              <a:off x="718343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>
              <a:off x="4865688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just" rtl="1"/>
              <a:endParaRPr lang="en-US" altLang="fr-FR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580441" y="2784005"/>
            <a:ext cx="46283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 كتاب وسنة 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 عقيدة ومقارنة الاديان 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 دعوة واعلام</a:t>
            </a: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en-US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ltGray">
          <a:xfrm>
            <a:off x="7794885" y="2153430"/>
            <a:ext cx="3698156" cy="92803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كتاب وسنة</a:t>
            </a:r>
            <a:endParaRPr lang="en-US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Flowchart: Terminator 5"/>
          <p:cNvSpPr>
            <a:spLocks/>
          </p:cNvSpPr>
          <p:nvPr/>
        </p:nvSpPr>
        <p:spPr>
          <a:xfrm>
            <a:off x="1780302" y="1423578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</a:t>
            </a:r>
            <a:r>
              <a:rPr lang="ar-DZ" sz="4000" dirty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ltGray">
          <a:xfrm>
            <a:off x="7794885" y="3206310"/>
            <a:ext cx="3698155" cy="92803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عقيدة ومقارنة الأديان</a:t>
            </a:r>
            <a:endParaRPr lang="en-US" sz="3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ltGray">
          <a:xfrm>
            <a:off x="7879258" y="4259190"/>
            <a:ext cx="3613783" cy="8950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4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دعوة وإعلام</a:t>
            </a:r>
            <a:endParaRPr lang="en-US" sz="34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Flowchart: Terminator 5"/>
          <p:cNvSpPr>
            <a:spLocks/>
          </p:cNvSpPr>
          <p:nvPr/>
        </p:nvSpPr>
        <p:spPr>
          <a:xfrm>
            <a:off x="8616706" y="1249398"/>
            <a:ext cx="2103874" cy="872665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ليسانس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1" grpId="0" animBg="1"/>
      <p:bldP spid="12" grpId="0" animBg="1"/>
      <p:bldP spid="20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15"/>
          <p:cNvSpPr/>
          <p:nvPr/>
        </p:nvSpPr>
        <p:spPr>
          <a:xfrm>
            <a:off x="4229374" y="251941"/>
            <a:ext cx="4343770" cy="84860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030A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شعبة </a:t>
            </a:r>
            <a:r>
              <a:rPr lang="ar-DZ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اللغة والحضارة الاسلامية</a:t>
            </a:r>
            <a:endParaRPr lang="fr-FR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كسهم مستقيم 8"/>
          <p:cNvCxnSpPr>
            <a:endCxn id="19" idx="1"/>
          </p:cNvCxnSpPr>
          <p:nvPr/>
        </p:nvCxnSpPr>
        <p:spPr>
          <a:xfrm>
            <a:off x="7240250" y="1244184"/>
            <a:ext cx="1485316" cy="403632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endCxn id="11" idx="3"/>
          </p:cNvCxnSpPr>
          <p:nvPr/>
        </p:nvCxnSpPr>
        <p:spPr>
          <a:xfrm flipH="1">
            <a:off x="3884176" y="1244184"/>
            <a:ext cx="1775070" cy="447180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/>
          <p:nvPr/>
        </p:nvGrpSpPr>
        <p:grpSpPr>
          <a:xfrm>
            <a:off x="317672" y="2122063"/>
            <a:ext cx="5153891" cy="4528119"/>
            <a:chOff x="4724400" y="1685925"/>
            <a:chExt cx="3475038" cy="3952875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472440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 rot="10800000">
              <a:off x="718343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>
              <a:off x="4865688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just" rtl="1"/>
              <a:r>
                <a:rPr lang="ar-DZ" altLang="fr-FR" sz="2800" b="1" dirty="0" smtClean="0">
                  <a:solidFill>
                    <a:prstClr val="white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-تاريخ وحضارة اسلامية </a:t>
              </a:r>
            </a:p>
            <a:p>
              <a:pPr algn="just" rtl="1"/>
              <a:r>
                <a:rPr lang="ar-DZ" altLang="fr-FR" sz="2800" b="1" dirty="0" smtClean="0">
                  <a:solidFill>
                    <a:prstClr val="white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-لغة </a:t>
              </a:r>
              <a:r>
                <a:rPr lang="ar-DZ" altLang="fr-FR" sz="2800" b="1" smtClean="0">
                  <a:solidFill>
                    <a:prstClr val="white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ودراسات قرآنية </a:t>
              </a:r>
              <a:endParaRPr lang="ar-DZ" altLang="fr-FR" sz="2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just" rtl="1"/>
              <a:endParaRPr lang="ar-DZ" altLang="fr-FR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just" rtl="1"/>
              <a:endParaRPr lang="ar-DZ" altLang="fr-FR" sz="2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just" rtl="1"/>
              <a:endParaRPr lang="ar-DZ" altLang="fr-FR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just" rtl="1"/>
              <a:endParaRPr lang="ar-DZ" altLang="fr-FR" sz="2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just" rtl="1"/>
              <a:endParaRPr lang="ar-DZ" altLang="fr-FR" sz="2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580441" y="2784005"/>
            <a:ext cx="46283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ar-DZ" altLang="fr-FR" sz="3200" b="1" dirty="0" smtClean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en-US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ltGray">
          <a:xfrm>
            <a:off x="6955436" y="2153430"/>
            <a:ext cx="4537605" cy="10528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التاريخ والحضارة الاسلامية</a:t>
            </a:r>
            <a:endParaRPr lang="en-US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Flowchart: Terminator 5"/>
          <p:cNvSpPr>
            <a:spLocks/>
          </p:cNvSpPr>
          <p:nvPr/>
        </p:nvSpPr>
        <p:spPr>
          <a:xfrm>
            <a:off x="1780302" y="1260288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</a:t>
            </a:r>
            <a:r>
              <a:rPr lang="ar-DZ" sz="4000" dirty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ltGray">
          <a:xfrm>
            <a:off x="7060368" y="3534837"/>
            <a:ext cx="4432673" cy="10528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لغة ودراسات قرآنية</a:t>
            </a:r>
            <a:endParaRPr lang="en-US" sz="3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Flowchart: Terminator 5"/>
          <p:cNvSpPr>
            <a:spLocks/>
          </p:cNvSpPr>
          <p:nvPr/>
        </p:nvSpPr>
        <p:spPr>
          <a:xfrm>
            <a:off x="8725566" y="1216740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>
                <a:solidFill>
                  <a:prstClr val="black"/>
                </a:solidFill>
              </a:rPr>
              <a:t>  </a:t>
            </a:r>
            <a:r>
              <a:rPr lang="ar-DZ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ليسانس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1" grpId="0" animBg="1"/>
      <p:bldP spid="12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21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520700"/>
            <a:ext cx="10515600" cy="5656263"/>
          </a:xfrm>
        </p:spPr>
        <p:txBody>
          <a:bodyPr/>
          <a:lstStyle/>
          <a:p>
            <a:pPr algn="r" rtl="1"/>
            <a:r>
              <a:rPr lang="ar-DZ" sz="2400" dirty="0" smtClean="0">
                <a:cs typeface="PT Bold Broken" panose="02010400000000000000" pitchFamily="2" charset="-78"/>
              </a:rPr>
              <a:t>تمنياتي لأبناء الطلبة الناجحين الجدد كل التوفيق والنجاح في مسارهم الجامعي</a:t>
            </a:r>
          </a:p>
          <a:p>
            <a:pPr algn="r" rtl="1"/>
            <a:r>
              <a:rPr lang="ar-DZ" sz="2400" dirty="0" smtClean="0">
                <a:cs typeface="PT Bold Broken" panose="02010400000000000000" pitchFamily="2" charset="-78"/>
              </a:rPr>
              <a:t>وأهلا ومرحبا بهم بكلية العلوم الانسانية والاجتماعية بجامعة محمد بوضياف بالمسيلة</a:t>
            </a:r>
          </a:p>
          <a:p>
            <a:pPr algn="l"/>
            <a:endParaRPr lang="ar-DZ" sz="2400" dirty="0">
              <a:cs typeface="PT Bold Broken" panose="02010400000000000000" pitchFamily="2" charset="-78"/>
            </a:endParaRPr>
          </a:p>
          <a:p>
            <a:pPr algn="l"/>
            <a:r>
              <a:rPr lang="ar-DZ" sz="2400" dirty="0" smtClean="0">
                <a:cs typeface="PT Bold Broken" panose="02010400000000000000" pitchFamily="2" charset="-78"/>
              </a:rPr>
              <a:t>عميد الكلية </a:t>
            </a:r>
            <a:r>
              <a:rPr lang="ar-DZ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8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2000" b="-1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33269" y="1954082"/>
            <a:ext cx="10515600" cy="2947701"/>
          </a:xfrm>
        </p:spPr>
        <p:txBody>
          <a:bodyPr>
            <a:normAutofit/>
          </a:bodyPr>
          <a:lstStyle/>
          <a:p>
            <a:pPr algn="just" rtl="1"/>
            <a:r>
              <a:rPr lang="ar-DZ" sz="5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تتفرع عن هذه الجذوع المشتركة مجموعة من الشعب والبالغ عددها 14 شعبة موزعة على النحو التالي:</a:t>
            </a:r>
            <a:endParaRPr lang="fr-FR" sz="5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38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/>
          <p:cNvSpPr/>
          <p:nvPr/>
        </p:nvSpPr>
        <p:spPr>
          <a:xfrm>
            <a:off x="7120329" y="334172"/>
            <a:ext cx="4206082" cy="1014944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0" rtlCol="0" anchor="ctr"/>
          <a:lstStyle/>
          <a:p>
            <a:pPr algn="r" rtl="1"/>
            <a:r>
              <a:rPr lang="ar-DZ" sz="2400" b="1" dirty="0" smtClean="0">
                <a:solidFill>
                  <a:prstClr val="black"/>
                </a:solidFill>
              </a:rPr>
              <a:t>  </a:t>
            </a:r>
            <a:r>
              <a:rPr lang="ar-DZ" sz="2800" dirty="0" smtClean="0">
                <a:solidFill>
                  <a:prstClr val="black"/>
                </a:solidFill>
                <a:cs typeface="DecoType Thuluth" panose="02010000000000000000" pitchFamily="2" charset="-78"/>
              </a:rPr>
              <a:t> الجذع المشترك علوم إنسانية </a:t>
            </a:r>
            <a:r>
              <a:rPr lang="ar-DZ" sz="3000" dirty="0" smtClean="0">
                <a:solidFill>
                  <a:prstClr val="black"/>
                </a:solidFill>
                <a:sym typeface="AGA Arabesque Desktop" panose="05010101010101010101" pitchFamily="2" charset="2"/>
              </a:rPr>
              <a:t>:</a:t>
            </a:r>
            <a:endParaRPr lang="fr-FR" sz="3000" dirty="0">
              <a:solidFill>
                <a:prstClr val="black"/>
              </a:solidFill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gray">
          <a:xfrm flipH="1">
            <a:off x="10807908" y="0"/>
            <a:ext cx="773336" cy="946601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00B050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ar-DZ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1-</a:t>
            </a:r>
            <a:endParaRPr lang="fr-FR" sz="2000" b="1" dirty="0">
              <a:solidFill>
                <a:prstClr val="black"/>
              </a:solidFill>
              <a:cs typeface="+mj-cs"/>
            </a:endParaRPr>
          </a:p>
        </p:txBody>
      </p:sp>
      <p:sp>
        <p:nvSpPr>
          <p:cNvPr id="6" name="مستطيل مستدير الزوايا 11"/>
          <p:cNvSpPr/>
          <p:nvPr/>
        </p:nvSpPr>
        <p:spPr>
          <a:xfrm>
            <a:off x="6240798" y="2026632"/>
            <a:ext cx="5340445" cy="11620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DZ" sz="4000" b="1" dirty="0" smtClean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شعبة علوم الاعلام والاتصال.</a:t>
            </a:r>
            <a:endParaRPr lang="ar-DZ" sz="4000" b="1" dirty="0">
              <a:solidFill>
                <a:prstClr val="black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7" name="مستطيل مستدير الزوايا 11"/>
          <p:cNvSpPr/>
          <p:nvPr/>
        </p:nvSpPr>
        <p:spPr>
          <a:xfrm>
            <a:off x="6240799" y="3387930"/>
            <a:ext cx="5340445" cy="11590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DZ" sz="4000" b="1" dirty="0" smtClean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شعبة التاريخ</a:t>
            </a:r>
            <a:endParaRPr lang="ar-DZ" sz="4000" b="1" dirty="0">
              <a:solidFill>
                <a:prstClr val="black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8" name="مستطيل مستدير الزوايا 11"/>
          <p:cNvSpPr/>
          <p:nvPr/>
        </p:nvSpPr>
        <p:spPr>
          <a:xfrm>
            <a:off x="212360" y="2026632"/>
            <a:ext cx="5340445" cy="11590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DZ" sz="4000" b="1" dirty="0" smtClean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شعبة علم المكتبات</a:t>
            </a:r>
            <a:endParaRPr lang="ar-DZ" sz="4000" b="1" dirty="0">
              <a:solidFill>
                <a:prstClr val="black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9" name="مستطيل مستدير الزوايا 11"/>
          <p:cNvSpPr/>
          <p:nvPr/>
        </p:nvSpPr>
        <p:spPr>
          <a:xfrm>
            <a:off x="212360" y="3418063"/>
            <a:ext cx="5340445" cy="115908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DZ" sz="4000" b="1" dirty="0" smtClean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شعبة علم الاثار</a:t>
            </a:r>
            <a:endParaRPr lang="ar-DZ" sz="4000" b="1" dirty="0">
              <a:solidFill>
                <a:prstClr val="black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09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/>
          <p:cNvSpPr/>
          <p:nvPr/>
        </p:nvSpPr>
        <p:spPr>
          <a:xfrm>
            <a:off x="7120329" y="334172"/>
            <a:ext cx="4206082" cy="1014944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0" rtlCol="0" anchor="ctr"/>
          <a:lstStyle/>
          <a:p>
            <a:pPr algn="r" rtl="1"/>
            <a:r>
              <a:rPr lang="ar-DZ" sz="2400" b="1" dirty="0" smtClean="0">
                <a:solidFill>
                  <a:prstClr val="black"/>
                </a:solidFill>
              </a:rPr>
              <a:t>  </a:t>
            </a:r>
            <a:r>
              <a:rPr lang="ar-DZ" sz="2800" dirty="0" smtClean="0">
                <a:solidFill>
                  <a:prstClr val="black"/>
                </a:solidFill>
                <a:cs typeface="DecoType Thuluth" panose="02010000000000000000" pitchFamily="2" charset="-78"/>
              </a:rPr>
              <a:t> الجذع المشترك علوم اجتماعية</a:t>
            </a:r>
            <a:r>
              <a:rPr lang="ar-DZ" sz="3000" dirty="0" smtClean="0">
                <a:solidFill>
                  <a:prstClr val="black"/>
                </a:solidFill>
                <a:sym typeface="AGA Arabesque Desktop" panose="05010101010101010101" pitchFamily="2" charset="2"/>
              </a:rPr>
              <a:t>:</a:t>
            </a:r>
            <a:endParaRPr lang="fr-FR" sz="3000" dirty="0">
              <a:solidFill>
                <a:prstClr val="black"/>
              </a:solidFill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gray">
          <a:xfrm flipH="1">
            <a:off x="10807908" y="0"/>
            <a:ext cx="773336" cy="946601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00B050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ar-DZ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2-</a:t>
            </a:r>
            <a:endParaRPr lang="fr-FR" sz="2000" b="1" dirty="0">
              <a:solidFill>
                <a:prstClr val="black"/>
              </a:solidFill>
              <a:cs typeface="+mj-cs"/>
            </a:endParaRPr>
          </a:p>
        </p:txBody>
      </p:sp>
      <p:sp>
        <p:nvSpPr>
          <p:cNvPr id="6" name="مستطيل مستدير الزوايا 11"/>
          <p:cNvSpPr/>
          <p:nvPr/>
        </p:nvSpPr>
        <p:spPr>
          <a:xfrm>
            <a:off x="6240798" y="2026632"/>
            <a:ext cx="5340445" cy="116204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ctr" rtl="1">
              <a:buFont typeface="Arial" panose="020B0604020202020204" pitchFamily="34" charset="0"/>
              <a:buChar char="•"/>
            </a:pPr>
            <a:r>
              <a:rPr lang="ar-DZ" sz="4000" b="1" dirty="0" smtClean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شعبة علم الاجتماع</a:t>
            </a:r>
            <a:endParaRPr lang="ar-DZ" sz="4000" b="1" dirty="0">
              <a:solidFill>
                <a:prstClr val="black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7" name="مستطيل مستدير الزوايا 11"/>
          <p:cNvSpPr/>
          <p:nvPr/>
        </p:nvSpPr>
        <p:spPr>
          <a:xfrm>
            <a:off x="6240799" y="3387930"/>
            <a:ext cx="5340445" cy="115908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ctr" rtl="1">
              <a:buFont typeface="Arial" panose="020B0604020202020204" pitchFamily="34" charset="0"/>
              <a:buChar char="•"/>
            </a:pPr>
            <a:r>
              <a:rPr lang="ar-DZ" sz="4000" b="1" dirty="0" smtClean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شعبة الانثربولوجيا</a:t>
            </a:r>
            <a:endParaRPr lang="ar-DZ" sz="4000" b="1" dirty="0">
              <a:solidFill>
                <a:prstClr val="black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8" name="مستطيل مستدير الزوايا 11"/>
          <p:cNvSpPr/>
          <p:nvPr/>
        </p:nvSpPr>
        <p:spPr>
          <a:xfrm>
            <a:off x="6240798" y="4746268"/>
            <a:ext cx="5340445" cy="1159085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DZ" sz="4000" b="1" dirty="0" smtClean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شعبة علم السكان -ديموغرافيا-</a:t>
            </a:r>
            <a:endParaRPr lang="ar-DZ" sz="4000" b="1" dirty="0">
              <a:solidFill>
                <a:prstClr val="black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0" name="مستطيل مستدير الزوايا 11"/>
          <p:cNvSpPr/>
          <p:nvPr/>
        </p:nvSpPr>
        <p:spPr>
          <a:xfrm>
            <a:off x="547034" y="2026632"/>
            <a:ext cx="5340445" cy="11620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ctr" rtl="1">
              <a:buFont typeface="Arial" panose="020B0604020202020204" pitchFamily="34" charset="0"/>
              <a:buChar char="•"/>
            </a:pPr>
            <a:r>
              <a:rPr lang="ar-DZ" sz="4000" b="1" dirty="0" smtClean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شعبة علم النفس</a:t>
            </a:r>
            <a:endParaRPr lang="ar-DZ" sz="4000" b="1" dirty="0">
              <a:solidFill>
                <a:prstClr val="black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1" name="مستطيل مستدير الزوايا 11"/>
          <p:cNvSpPr/>
          <p:nvPr/>
        </p:nvSpPr>
        <p:spPr>
          <a:xfrm>
            <a:off x="547035" y="3387930"/>
            <a:ext cx="5340445" cy="11590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ctr" rtl="1">
              <a:buFont typeface="Arial" panose="020B0604020202020204" pitchFamily="34" charset="0"/>
              <a:buChar char="•"/>
            </a:pPr>
            <a:r>
              <a:rPr lang="ar-DZ" sz="4000" b="1" dirty="0" smtClean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شعبة علوم </a:t>
            </a:r>
            <a:r>
              <a:rPr lang="ar-DZ" sz="4000" b="1" dirty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التربية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47034" y="4746268"/>
            <a:ext cx="5340445" cy="115908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ctr" rtl="1">
              <a:buFont typeface="Arial" panose="020B0604020202020204" pitchFamily="34" charset="0"/>
              <a:buChar char="•"/>
            </a:pPr>
            <a:r>
              <a:rPr lang="ar-DZ" sz="4000" b="1" dirty="0" smtClean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شعبة </a:t>
            </a:r>
            <a:r>
              <a:rPr lang="ar-DZ" sz="40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الأرطوفونيا</a:t>
            </a:r>
            <a:endParaRPr lang="ar-DZ" sz="4000" b="1" dirty="0">
              <a:solidFill>
                <a:prstClr val="black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3" name="مستطيل مستدير الزوايا 11"/>
          <p:cNvSpPr/>
          <p:nvPr/>
        </p:nvSpPr>
        <p:spPr>
          <a:xfrm>
            <a:off x="557916" y="633220"/>
            <a:ext cx="5340445" cy="11620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ctr" rtl="1">
              <a:buFont typeface="Arial" panose="020B0604020202020204" pitchFamily="34" charset="0"/>
              <a:buChar char="•"/>
            </a:pPr>
            <a:r>
              <a:rPr lang="ar-DZ" sz="4000" b="1" dirty="0" smtClean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شعبة الفلسفة</a:t>
            </a:r>
            <a:endParaRPr lang="ar-DZ" sz="4000" b="1" dirty="0">
              <a:solidFill>
                <a:prstClr val="black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20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21000" r="25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/>
          <p:cNvSpPr/>
          <p:nvPr/>
        </p:nvSpPr>
        <p:spPr>
          <a:xfrm>
            <a:off x="7120329" y="334172"/>
            <a:ext cx="4206082" cy="1014944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0" rtlCol="0" anchor="ctr"/>
          <a:lstStyle/>
          <a:p>
            <a:pPr algn="r" rtl="1"/>
            <a:r>
              <a:rPr lang="ar-DZ" sz="2400" b="1" dirty="0" smtClean="0">
                <a:solidFill>
                  <a:prstClr val="black"/>
                </a:solidFill>
              </a:rPr>
              <a:t>  </a:t>
            </a:r>
            <a:r>
              <a:rPr lang="ar-DZ" sz="2800" dirty="0" smtClean="0">
                <a:solidFill>
                  <a:prstClr val="black"/>
                </a:solidFill>
                <a:cs typeface="DecoType Thuluth" panose="02010000000000000000" pitchFamily="2" charset="-78"/>
              </a:rPr>
              <a:t> الجذع </a:t>
            </a:r>
            <a:r>
              <a:rPr lang="ar-DZ" sz="2800" dirty="0">
                <a:solidFill>
                  <a:prstClr val="black"/>
                </a:solidFill>
                <a:cs typeface="DecoType Thuluth" panose="02010000000000000000" pitchFamily="2" charset="-78"/>
              </a:rPr>
              <a:t>المشترك</a:t>
            </a:r>
            <a:r>
              <a:rPr lang="ar-DZ" sz="2800" dirty="0" smtClean="0">
                <a:solidFill>
                  <a:prstClr val="black"/>
                </a:solidFill>
                <a:cs typeface="DecoType Thuluth" panose="02010000000000000000" pitchFamily="2" charset="-78"/>
              </a:rPr>
              <a:t> علوم إسلامية</a:t>
            </a:r>
            <a:r>
              <a:rPr lang="ar-DZ" sz="3000" dirty="0" smtClean="0">
                <a:solidFill>
                  <a:prstClr val="black"/>
                </a:solidFill>
                <a:sym typeface="AGA Arabesque Desktop" panose="05010101010101010101" pitchFamily="2" charset="2"/>
              </a:rPr>
              <a:t>:</a:t>
            </a:r>
            <a:endParaRPr lang="fr-FR" sz="3000" dirty="0">
              <a:solidFill>
                <a:prstClr val="black"/>
              </a:solidFill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gray">
          <a:xfrm flipH="1">
            <a:off x="10807908" y="0"/>
            <a:ext cx="773336" cy="946601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00B050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ar-DZ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3-</a:t>
            </a:r>
            <a:endParaRPr lang="fr-FR" sz="2000" b="1" dirty="0">
              <a:solidFill>
                <a:prstClr val="black"/>
              </a:solidFill>
              <a:cs typeface="+mj-cs"/>
            </a:endParaRPr>
          </a:p>
        </p:txBody>
      </p:sp>
      <p:sp>
        <p:nvSpPr>
          <p:cNvPr id="6" name="مستطيل مستدير الزوايا 11"/>
          <p:cNvSpPr/>
          <p:nvPr/>
        </p:nvSpPr>
        <p:spPr>
          <a:xfrm>
            <a:off x="6240798" y="2026632"/>
            <a:ext cx="5340445" cy="116204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DZ" sz="4000" b="1" dirty="0" smtClean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شعبة الشريعة</a:t>
            </a:r>
            <a:endParaRPr lang="ar-DZ" sz="4000" b="1" dirty="0">
              <a:solidFill>
                <a:prstClr val="black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7" name="مستطيل مستدير الزوايا 11"/>
          <p:cNvSpPr/>
          <p:nvPr/>
        </p:nvSpPr>
        <p:spPr>
          <a:xfrm>
            <a:off x="6240799" y="3387930"/>
            <a:ext cx="5340445" cy="115908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DZ" sz="4000" b="1" dirty="0" smtClean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شعبة أصول الدين</a:t>
            </a:r>
            <a:endParaRPr lang="ar-DZ" sz="4000" b="1" dirty="0">
              <a:solidFill>
                <a:prstClr val="black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8" name="مستطيل مستدير الزوايا 11"/>
          <p:cNvSpPr/>
          <p:nvPr/>
        </p:nvSpPr>
        <p:spPr>
          <a:xfrm>
            <a:off x="6240798" y="4746268"/>
            <a:ext cx="5340445" cy="1159085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DZ" sz="4000" b="1" dirty="0" smtClean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شعبة اللغة والحضارة الاسلامية</a:t>
            </a:r>
            <a:endParaRPr lang="ar-DZ" sz="4000" b="1" dirty="0">
              <a:solidFill>
                <a:prstClr val="black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00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240" y="1910540"/>
            <a:ext cx="10515600" cy="2947701"/>
          </a:xfrm>
        </p:spPr>
        <p:txBody>
          <a:bodyPr>
            <a:normAutofit/>
          </a:bodyPr>
          <a:lstStyle/>
          <a:p>
            <a:pPr algn="just" rtl="1"/>
            <a:r>
              <a:rPr lang="ar-DZ" sz="5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تتفرع عن هذه الشعب مجموعة من التخصصات في طوري الليسانس(</a:t>
            </a:r>
            <a:r>
              <a:rPr lang="ar-DZ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  <a:r>
              <a:rPr lang="ar-DZ" sz="5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تخصصا)والماستر(</a:t>
            </a:r>
            <a:r>
              <a:rPr lang="ar-DZ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59</a:t>
            </a:r>
            <a:r>
              <a:rPr lang="ar-DZ" sz="5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تخصصا) كما هو موضح فيما يلي ( مرتبة حسب الجذوع المشتركة أعلاه)</a:t>
            </a:r>
            <a:endParaRPr lang="fr-FR" sz="5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7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15"/>
          <p:cNvSpPr/>
          <p:nvPr/>
        </p:nvSpPr>
        <p:spPr>
          <a:xfrm>
            <a:off x="4229374" y="268941"/>
            <a:ext cx="4343770" cy="83160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9FF8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شعبة علم الاجتماع</a:t>
            </a:r>
            <a:endParaRPr lang="fr-FR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7240250" y="1244184"/>
            <a:ext cx="1484026" cy="584616"/>
          </a:xfrm>
          <a:prstGeom prst="straightConnector1">
            <a:avLst/>
          </a:prstGeom>
          <a:ln w="920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4229374" y="1244184"/>
            <a:ext cx="1429872" cy="734245"/>
          </a:xfrm>
          <a:prstGeom prst="straightConnector1">
            <a:avLst/>
          </a:prstGeom>
          <a:ln w="920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/>
          <p:nvPr/>
        </p:nvGrpSpPr>
        <p:grpSpPr>
          <a:xfrm>
            <a:off x="365760" y="2122063"/>
            <a:ext cx="5153891" cy="4528119"/>
            <a:chOff x="4724400" y="1685925"/>
            <a:chExt cx="3475038" cy="3952875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472440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 rot="10800000">
              <a:off x="718343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>
              <a:off x="4865688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just" rtl="1"/>
              <a:endParaRPr lang="en-US" altLang="fr-FR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400227" y="2531020"/>
            <a:ext cx="46283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اجتماع الاتصال</a:t>
            </a:r>
          </a:p>
          <a:p>
            <a:pPr marL="457200" lvl="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اجتماع الصحة</a:t>
            </a:r>
          </a:p>
          <a:p>
            <a:pPr marL="457200" lvl="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اجتماع التربية</a:t>
            </a:r>
          </a:p>
          <a:p>
            <a:pPr marL="457200" lvl="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اجتماع التنظيم والعمل </a:t>
            </a:r>
          </a:p>
          <a:p>
            <a:pPr marL="457200" lvl="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اجتماع  الجريمة والانحراف</a:t>
            </a:r>
          </a:p>
          <a:p>
            <a:pPr marL="457200" lvl="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الاجتماع الحضري</a:t>
            </a:r>
          </a:p>
          <a:p>
            <a:pPr marL="457200" lvl="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الاجتماع الثقافي</a:t>
            </a:r>
          </a:p>
          <a:p>
            <a:pPr marL="457200" lvl="0" indent="-457200" algn="just" rtl="1">
              <a:buFontTx/>
              <a:buChar char="-"/>
            </a:pPr>
            <a:endParaRPr lang="en-US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ltGray">
          <a:xfrm>
            <a:off x="7683005" y="2948927"/>
            <a:ext cx="3349597" cy="144840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</a:t>
            </a:r>
            <a:r>
              <a:rPr lang="ar-DZ" sz="3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الاجتماع</a:t>
            </a:r>
            <a:endParaRPr lang="en-US" sz="3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Flowchart: Terminator 5"/>
          <p:cNvSpPr>
            <a:spLocks/>
          </p:cNvSpPr>
          <p:nvPr/>
        </p:nvSpPr>
        <p:spPr>
          <a:xfrm>
            <a:off x="1662467" y="1341745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 smtClean="0">
                <a:solidFill>
                  <a:schemeClr val="tx1"/>
                </a:solidFill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2" name="Flowchart: Terminator 5"/>
          <p:cNvSpPr>
            <a:spLocks/>
          </p:cNvSpPr>
          <p:nvPr/>
        </p:nvSpPr>
        <p:spPr>
          <a:xfrm>
            <a:off x="8194063" y="1907813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 smtClean="0">
                <a:solidFill>
                  <a:schemeClr val="tx1"/>
                </a:solidFill>
              </a:rPr>
              <a:t>  </a:t>
            </a:r>
            <a:r>
              <a:rPr lang="ar-DZ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ليسانس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15"/>
          <p:cNvSpPr/>
          <p:nvPr/>
        </p:nvSpPr>
        <p:spPr>
          <a:xfrm>
            <a:off x="4229374" y="251941"/>
            <a:ext cx="4343770" cy="8486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شعبة </a:t>
            </a:r>
            <a:r>
              <a:rPr lang="ar-DZ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الفلسفة</a:t>
            </a:r>
            <a:endParaRPr lang="fr-FR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7240250" y="1244184"/>
            <a:ext cx="1484026" cy="584616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4229374" y="1244184"/>
            <a:ext cx="1429872" cy="734245"/>
          </a:xfrm>
          <a:prstGeom prst="straightConnector1">
            <a:avLst/>
          </a:prstGeom>
          <a:ln w="920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/>
          <p:nvPr/>
        </p:nvGrpSpPr>
        <p:grpSpPr>
          <a:xfrm>
            <a:off x="365760" y="2122063"/>
            <a:ext cx="5153891" cy="4528119"/>
            <a:chOff x="4724400" y="1685925"/>
            <a:chExt cx="3475038" cy="3952875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4724400" y="4483100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 rot="10800000">
              <a:off x="7183438" y="1685925"/>
              <a:ext cx="1016000" cy="1155700"/>
            </a:xfrm>
            <a:custGeom>
              <a:avLst/>
              <a:gdLst>
                <a:gd name="T0" fmla="*/ 88 w 1104"/>
                <a:gd name="T1" fmla="*/ 1160 h 1256"/>
                <a:gd name="T2" fmla="*/ 88 w 1104"/>
                <a:gd name="T3" fmla="*/ 0 h 1256"/>
                <a:gd name="T4" fmla="*/ 0 w 1104"/>
                <a:gd name="T5" fmla="*/ 0 h 1256"/>
                <a:gd name="T6" fmla="*/ 0 w 1104"/>
                <a:gd name="T7" fmla="*/ 1256 h 1256"/>
                <a:gd name="T8" fmla="*/ 1104 w 1104"/>
                <a:gd name="T9" fmla="*/ 1256 h 1256"/>
                <a:gd name="T10" fmla="*/ 1104 w 1104"/>
                <a:gd name="T11" fmla="*/ 1160 h 1256"/>
                <a:gd name="T12" fmla="*/ 88 w 1104"/>
                <a:gd name="T13" fmla="*/ 116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>
              <a:off x="4865688" y="1828800"/>
              <a:ext cx="3200400" cy="3657600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just" rtl="1"/>
              <a:endParaRPr lang="en-US" altLang="fr-FR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518062" y="3103394"/>
            <a:ext cx="46283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فلسفة عامة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فلسفة تطبيقية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فلسفة عربية</a:t>
            </a:r>
          </a:p>
          <a:p>
            <a:pPr marL="457200" indent="-457200" algn="just" rtl="1">
              <a:buFontTx/>
              <a:buChar char="-"/>
            </a:pPr>
            <a:r>
              <a:rPr lang="ar-DZ" altLang="fr-FR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فلسفة إسلامية</a:t>
            </a:r>
            <a:endParaRPr lang="ar-DZ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just" rtl="1">
              <a:buFontTx/>
              <a:buChar char="-"/>
            </a:pPr>
            <a:endParaRPr lang="en-US" altLang="fr-FR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ltGray">
          <a:xfrm>
            <a:off x="7683005" y="2807409"/>
            <a:ext cx="3349597" cy="144840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F63DB"/>
              </a:gs>
              <a:gs pos="100000">
                <a:srgbClr val="FF33C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ar-DZ" sz="3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ليسانس </a:t>
            </a:r>
            <a:r>
              <a:rPr lang="ar-DZ" sz="3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فلسفة</a:t>
            </a:r>
            <a:endParaRPr lang="en-US" sz="3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Flowchart: Terminator 5"/>
          <p:cNvSpPr>
            <a:spLocks/>
          </p:cNvSpPr>
          <p:nvPr/>
        </p:nvSpPr>
        <p:spPr>
          <a:xfrm>
            <a:off x="1780302" y="1423578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2400" b="1" dirty="0" smtClean="0">
                <a:solidFill>
                  <a:schemeClr val="tx1"/>
                </a:solidFill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ماستر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2" name="Flowchart: Terminator 5"/>
          <p:cNvSpPr>
            <a:spLocks/>
          </p:cNvSpPr>
          <p:nvPr/>
        </p:nvSpPr>
        <p:spPr>
          <a:xfrm>
            <a:off x="8671136" y="1575978"/>
            <a:ext cx="2103874" cy="862151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>
            <a:normAutofit/>
          </a:bodyPr>
          <a:lstStyle/>
          <a:p>
            <a:pPr algn="ctr" rtl="1"/>
            <a:r>
              <a:rPr lang="ar-DZ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ليسانس</a:t>
            </a:r>
            <a:r>
              <a:rPr lang="ar-DZ" sz="4000" dirty="0" smtClean="0">
                <a:solidFill>
                  <a:srgbClr val="FF0000"/>
                </a:solidFill>
                <a:sym typeface="AGA Arabesque Desktop" panose="05010101010101010101" pitchFamily="2" charset="2"/>
              </a:rPr>
              <a:t>: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9ee9839b490a72fc84722ed4d6745e1d68339fa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510</Words>
  <Application>Microsoft Office PowerPoint</Application>
  <PresentationFormat>مخصص</PresentationFormat>
  <Paragraphs>184</Paragraphs>
  <Slides>23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23</vt:i4>
      </vt:variant>
    </vt:vector>
  </HeadingPairs>
  <TitlesOfParts>
    <vt:vector size="27" baseType="lpstr">
      <vt:lpstr>نسق Office</vt:lpstr>
      <vt:lpstr>1_نسق Office</vt:lpstr>
      <vt:lpstr>2_نسق Office</vt:lpstr>
      <vt:lpstr>3_نسق Office</vt:lpstr>
      <vt:lpstr>جامعة المسيلة  كلية العلوم الانسانية والاجتماعية   مدونة الشعب والتخصصات التابعة لميدان العلوم الانسانية والاجتماعية    </vt:lpstr>
      <vt:lpstr>عرض تقديمي في PowerPoint</vt:lpstr>
      <vt:lpstr>تتفرع عن هذه الجذوع المشتركة مجموعة من الشعب والبالغ عددها 14 شعبة موزعة على النحو التالي:</vt:lpstr>
      <vt:lpstr>عرض تقديمي في PowerPoint</vt:lpstr>
      <vt:lpstr>عرض تقديمي في PowerPoint</vt:lpstr>
      <vt:lpstr>عرض تقديمي في PowerPoint</vt:lpstr>
      <vt:lpstr>تتفرع عن هذه الشعب مجموعة من التخصصات في طوري الليسانس(30تخصصا)والماستر(59تخصصا) كما هو موضح فيما يلي ( مرتبة حسب الجذوع المشتركة أعلاه)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Sniper</dc:creator>
  <cp:lastModifiedBy>TH-INFO</cp:lastModifiedBy>
  <cp:revision>72</cp:revision>
  <dcterms:created xsi:type="dcterms:W3CDTF">2022-02-28T17:43:02Z</dcterms:created>
  <dcterms:modified xsi:type="dcterms:W3CDTF">2024-08-27T07:18:28Z</dcterms:modified>
</cp:coreProperties>
</file>